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54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009D-0703-40F3-A69A-E1D527B5F5C9}" type="datetimeFigureOut">
              <a:rPr lang="es-ES" smtClean="0"/>
              <a:t>05/01/2018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36F5-86CE-4A15-BF9A-E78BFDFF8A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9034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009D-0703-40F3-A69A-E1D527B5F5C9}" type="datetimeFigureOut">
              <a:rPr lang="es-ES" smtClean="0"/>
              <a:t>05/01/2018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36F5-86CE-4A15-BF9A-E78BFDFF8A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299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009D-0703-40F3-A69A-E1D527B5F5C9}" type="datetimeFigureOut">
              <a:rPr lang="es-ES" smtClean="0"/>
              <a:t>05/01/2018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36F5-86CE-4A15-BF9A-E78BFDFF8A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02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009D-0703-40F3-A69A-E1D527B5F5C9}" type="datetimeFigureOut">
              <a:rPr lang="es-ES" smtClean="0"/>
              <a:t>05/01/2018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36F5-86CE-4A15-BF9A-E78BFDFF8A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930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009D-0703-40F3-A69A-E1D527B5F5C9}" type="datetimeFigureOut">
              <a:rPr lang="es-ES" smtClean="0"/>
              <a:t>05/01/2018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36F5-86CE-4A15-BF9A-E78BFDFF8A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953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009D-0703-40F3-A69A-E1D527B5F5C9}" type="datetimeFigureOut">
              <a:rPr lang="es-ES" smtClean="0"/>
              <a:t>05/01/2018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36F5-86CE-4A15-BF9A-E78BFDFF8A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250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009D-0703-40F3-A69A-E1D527B5F5C9}" type="datetimeFigureOut">
              <a:rPr lang="es-ES" smtClean="0"/>
              <a:t>05/01/2018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36F5-86CE-4A15-BF9A-E78BFDFF8A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836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009D-0703-40F3-A69A-E1D527B5F5C9}" type="datetimeFigureOut">
              <a:rPr lang="es-ES" smtClean="0"/>
              <a:t>05/01/2018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36F5-86CE-4A15-BF9A-E78BFDFF8A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2147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009D-0703-40F3-A69A-E1D527B5F5C9}" type="datetimeFigureOut">
              <a:rPr lang="es-ES" smtClean="0"/>
              <a:t>05/01/2018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36F5-86CE-4A15-BF9A-E78BFDFF8A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640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009D-0703-40F3-A69A-E1D527B5F5C9}" type="datetimeFigureOut">
              <a:rPr lang="es-ES" smtClean="0"/>
              <a:t>05/01/2018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36F5-86CE-4A15-BF9A-E78BFDFF8A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31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009D-0703-40F3-A69A-E1D527B5F5C9}" type="datetimeFigureOut">
              <a:rPr lang="es-ES" smtClean="0"/>
              <a:t>05/01/2018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D36F5-86CE-4A15-BF9A-E78BFDFF8A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722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5009D-0703-40F3-A69A-E1D527B5F5C9}" type="datetimeFigureOut">
              <a:rPr lang="es-ES" smtClean="0"/>
              <a:t>05/01/2018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D36F5-86CE-4A15-BF9A-E78BFDFF8A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1584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ndacionbasilica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038185" y="1258856"/>
            <a:ext cx="1934540" cy="64633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45,67% 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de participación</a:t>
            </a:r>
            <a:endParaRPr lang="es-E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933768" y="1983206"/>
            <a:ext cx="4143374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70% 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son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b="1" dirty="0" err="1" smtClean="0">
                <a:solidFill>
                  <a:schemeClr val="accent6">
                    <a:lumMod val="75000"/>
                  </a:schemeClr>
                </a:solidFill>
              </a:rPr>
              <a:t>hij@s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visitan a su familiar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más de dos días a la semana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, la mitad lo hacen en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horario de tarde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y la otra mitad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mañana y tarde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y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entre semana</a:t>
            </a:r>
            <a:endParaRPr lang="es-E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772765" y="3349928"/>
            <a:ext cx="4735170" cy="92333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El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80%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de los encuestados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conocen las actividades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y las valoran bien o muy bien</a:t>
            </a:r>
            <a:r>
              <a:rPr lang="es-ES" dirty="0"/>
              <a:t>. </a:t>
            </a:r>
          </a:p>
          <a:p>
            <a:pPr algn="ctr"/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3204299" y="4462735"/>
            <a:ext cx="5602311" cy="115416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bIns="0" rtlCol="0" anchor="ctr">
            <a:spAutoFit/>
          </a:bodyPr>
          <a:lstStyle/>
          <a:p>
            <a:pPr algn="ctr"/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Tanto las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instalaciones (habitación, baño, salas comunes)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como los horarios y la comida, son valorados como buenos por la mayoría de los encuestados. </a:t>
            </a:r>
          </a:p>
          <a:p>
            <a:pPr lvl="0" algn="ctr"/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1923519" y="5806375"/>
            <a:ext cx="8163869" cy="64633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Todos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los encuestados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saben a quién acudir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cuándo tienen una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duda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y encuentran que son atendidos siempre o casi siempre.</a:t>
            </a:r>
          </a:p>
        </p:txBody>
      </p:sp>
      <p:sp>
        <p:nvSpPr>
          <p:cNvPr id="10" name="Estrella de 5 puntas 9"/>
          <p:cNvSpPr/>
          <p:nvPr/>
        </p:nvSpPr>
        <p:spPr>
          <a:xfrm>
            <a:off x="5411092" y="44581"/>
            <a:ext cx="1188727" cy="1120170"/>
          </a:xfrm>
          <a:prstGeom prst="star5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/>
          <p:cNvSpPr/>
          <p:nvPr/>
        </p:nvSpPr>
        <p:spPr>
          <a:xfrm rot="19751001">
            <a:off x="488378" y="889523"/>
            <a:ext cx="3154310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RESUMEN </a:t>
            </a:r>
          </a:p>
          <a:p>
            <a:pPr algn="ctr"/>
            <a:r>
              <a:rPr lang="es-ES" sz="28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ENCUESTA</a:t>
            </a:r>
          </a:p>
          <a:p>
            <a:pPr algn="ctr"/>
            <a:r>
              <a:rPr lang="es-ES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DICIEMBRE 2017</a:t>
            </a:r>
            <a:endParaRPr lang="es-ES" sz="2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769" y="179332"/>
            <a:ext cx="1227356" cy="180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226877"/>
      </p:ext>
    </p:extLst>
  </p:cSld>
  <p:clrMapOvr>
    <a:masterClrMapping/>
  </p:clrMapOvr>
  <p:transition spd="slow" advClick="0" advTm="2885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7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7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7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7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011622" y="1217219"/>
            <a:ext cx="5744581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El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trato recibido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por parte de los profesionales es 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valorado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como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bueno o muy bueno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por la mayoría de los encuestados. </a:t>
            </a:r>
          </a:p>
          <a:p>
            <a:pPr algn="ctr"/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2006180" y="2480999"/>
            <a:ext cx="7755466" cy="92333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El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90%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de los encuestados valora como muy bueno o bueno el trabajo sin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 sujeciones</a:t>
            </a:r>
            <a:endParaRPr lang="es-ES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1353959" y="3482942"/>
            <a:ext cx="9330266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El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90%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valora bien o muy bien el análisis de conductas y el uso de terapias no farmacológicas. Más de la mitad (60%) nota un ambiente más relajado en la primera planta y/o en su familiar. Al 65% de los encuestados le gustaría tener más información sobre las terapias no farmacológicas.</a:t>
            </a:r>
          </a:p>
          <a:p>
            <a:pPr lvl="0" algn="ctr"/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591960" y="5763827"/>
            <a:ext cx="10854267" cy="92333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El 17,1%  de los 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encuestados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están interesadas en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participar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de alguna manera en la residencia y en el caso de hacerlo les interesa la fotografía, informática y voluntariado.</a:t>
            </a:r>
          </a:p>
          <a:p>
            <a:pPr lvl="0"/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930626" y="4761884"/>
            <a:ext cx="10176933" cy="92333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El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62%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de los encuestados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 conoce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el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voluntariado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que se desarrolla en la residencia y lo valoran como muy bueno o bueno</a:t>
            </a:r>
          </a:p>
          <a:p>
            <a:pPr lvl="0" algn="ctr"/>
            <a:endParaRPr lang="es-ES" dirty="0"/>
          </a:p>
        </p:txBody>
      </p:sp>
      <p:sp>
        <p:nvSpPr>
          <p:cNvPr id="10" name="Estrella de 5 puntas 9"/>
          <p:cNvSpPr/>
          <p:nvPr/>
        </p:nvSpPr>
        <p:spPr>
          <a:xfrm>
            <a:off x="5289550" y="22001"/>
            <a:ext cx="1188727" cy="1120170"/>
          </a:xfrm>
          <a:prstGeom prst="star5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/>
        </p:nvSpPr>
        <p:spPr>
          <a:xfrm rot="19751001">
            <a:off x="171510" y="899384"/>
            <a:ext cx="2674130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RESUMEN </a:t>
            </a:r>
          </a:p>
          <a:p>
            <a:pPr algn="ctr"/>
            <a:r>
              <a:rPr lang="es-ES" sz="28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ENCUESTA</a:t>
            </a:r>
          </a:p>
          <a:p>
            <a:pPr algn="ctr"/>
            <a:r>
              <a:rPr lang="es-ES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DICIEMBRE 2017</a:t>
            </a:r>
            <a:endParaRPr lang="es-ES" sz="2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769" y="179332"/>
            <a:ext cx="1227356" cy="180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74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636"/>
    </mc:Choice>
    <mc:Fallback xmlns="">
      <p:transition spd="slow" advTm="306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75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45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3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98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926803" y="1299850"/>
            <a:ext cx="6431630" cy="147732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Más de la mitad de los encuestados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conoce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la página web de la 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residencia (</a:t>
            </a:r>
            <a:r>
              <a:rPr lang="es-ES" b="1" u="sng" dirty="0" smtClean="0">
                <a:solidFill>
                  <a:schemeClr val="accent6">
                    <a:lumMod val="75000"/>
                  </a:schemeClr>
                </a:solidFill>
                <a:hlinkClick r:id="rId3"/>
              </a:rPr>
              <a:t>www.fundacionbasilica.org</a:t>
            </a:r>
            <a:r>
              <a:rPr lang="es-ES" b="1" u="sng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y el Facebook.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s-ES" smtClean="0">
                <a:solidFill>
                  <a:schemeClr val="accent6">
                    <a:lumMod val="75000"/>
                  </a:schemeClr>
                </a:solidFill>
              </a:rPr>
              <a:t>o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valora bien y lo visita menos de una vez al mes. Lo que más se visita son las actividades, excursiones y las fotos de las mismas. Les gustaría poder tener acceso a la evolución o incidencias de los residentes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367418" y="4206195"/>
            <a:ext cx="9550400" cy="218521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ES" sz="2800" b="1" dirty="0" smtClean="0">
                <a:solidFill>
                  <a:schemeClr val="accent6">
                    <a:lumMod val="75000"/>
                  </a:schemeClr>
                </a:solidFill>
              </a:rPr>
              <a:t>SUGERENCIAS</a:t>
            </a:r>
          </a:p>
          <a:p>
            <a:pPr lvl="0" algn="ctr"/>
            <a:endParaRPr lang="es-E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lvl="0" indent="-285750" algn="ctr">
              <a:buFontTx/>
              <a:buChar char="-"/>
            </a:pP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Más iluminación en habitaciones y baños</a:t>
            </a:r>
          </a:p>
          <a:p>
            <a:pPr marL="285750" lvl="0" indent="-285750" algn="ctr">
              <a:buFontTx/>
              <a:buChar char="-"/>
            </a:pPr>
            <a:endParaRPr lang="es-E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lvl="0" indent="-285750" algn="ctr">
              <a:buFontTx/>
              <a:buChar char="-"/>
            </a:pP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Mayor limpieza en los baños</a:t>
            </a:r>
          </a:p>
          <a:p>
            <a:pPr marL="285750" lvl="0" indent="-285750" algn="ctr">
              <a:buFontTx/>
              <a:buChar char="-"/>
            </a:pPr>
            <a:endParaRPr lang="es-E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lvl="0" indent="-285750" algn="ctr">
              <a:buFontTx/>
              <a:buChar char="-"/>
            </a:pP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Mayor atención en el cuidado de los residentes más dependientes</a:t>
            </a:r>
            <a:endParaRPr lang="es-E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981201" y="2891522"/>
            <a:ext cx="8365066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El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85%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de los encuestadas no conoce la aplicación para móvil. Sugieren la posibilidad de poder descargarla para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</a:rPr>
              <a:t>iphone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. Los que la consultan la mayoría lo hace menos de una vez al mes.</a:t>
            </a:r>
          </a:p>
          <a:p>
            <a:pPr lvl="0" algn="ctr"/>
            <a:endParaRPr lang="es-ES" dirty="0"/>
          </a:p>
        </p:txBody>
      </p:sp>
      <p:sp>
        <p:nvSpPr>
          <p:cNvPr id="10" name="Estrella de 5 puntas 9"/>
          <p:cNvSpPr/>
          <p:nvPr/>
        </p:nvSpPr>
        <p:spPr>
          <a:xfrm>
            <a:off x="5548255" y="130689"/>
            <a:ext cx="1188727" cy="1120170"/>
          </a:xfrm>
          <a:prstGeom prst="star5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/>
        </p:nvSpPr>
        <p:spPr>
          <a:xfrm rot="19751001">
            <a:off x="165982" y="717884"/>
            <a:ext cx="2674130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RESUMEN </a:t>
            </a:r>
          </a:p>
          <a:p>
            <a:pPr algn="ctr"/>
            <a:r>
              <a:rPr lang="es-ES" sz="28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ENCUESTA</a:t>
            </a:r>
          </a:p>
          <a:p>
            <a:pPr algn="ctr"/>
            <a:r>
              <a:rPr lang="es-ES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DICIEMBRE 2017</a:t>
            </a:r>
            <a:endParaRPr lang="es-ES" sz="2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769" y="179332"/>
            <a:ext cx="1227356" cy="180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046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21671"/>
    </mc:Choice>
    <mc:Fallback xmlns="">
      <p:transition spd="slow" advTm="216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761829" y="1270041"/>
            <a:ext cx="6431630" cy="92333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ES" sz="3600" b="1" dirty="0" smtClean="0">
                <a:solidFill>
                  <a:schemeClr val="accent6">
                    <a:lumMod val="75000"/>
                  </a:schemeClr>
                </a:solidFill>
              </a:rPr>
              <a:t>BASTANTE SATISFECHO</a:t>
            </a:r>
          </a:p>
          <a:p>
            <a:pPr lvl="0" algn="ctr"/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La media obtenida en cuanto a la satisfacción total es 4/5 </a:t>
            </a:r>
            <a:endParaRPr lang="es-E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978921" y="2316312"/>
            <a:ext cx="7756986" cy="36933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ES" b="1" i="1" dirty="0" smtClean="0">
                <a:solidFill>
                  <a:schemeClr val="accent6">
                    <a:lumMod val="75000"/>
                  </a:schemeClr>
                </a:solidFill>
              </a:rPr>
              <a:t>3 cosas para destacar de su experiencia en la residencia</a:t>
            </a:r>
          </a:p>
        </p:txBody>
      </p:sp>
      <p:sp>
        <p:nvSpPr>
          <p:cNvPr id="10" name="Estrella de 5 puntas 9"/>
          <p:cNvSpPr/>
          <p:nvPr/>
        </p:nvSpPr>
        <p:spPr>
          <a:xfrm>
            <a:off x="5383281" y="26930"/>
            <a:ext cx="1188727" cy="1120170"/>
          </a:xfrm>
          <a:prstGeom prst="star5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ara sonriente 1"/>
          <p:cNvSpPr/>
          <p:nvPr/>
        </p:nvSpPr>
        <p:spPr>
          <a:xfrm rot="1128838">
            <a:off x="8688500" y="1385106"/>
            <a:ext cx="440267" cy="474134"/>
          </a:xfrm>
          <a:prstGeom prst="smileyFace">
            <a:avLst/>
          </a:prstGeom>
          <a:solidFill>
            <a:srgbClr val="FFFF6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ara sonriente 6"/>
          <p:cNvSpPr/>
          <p:nvPr/>
        </p:nvSpPr>
        <p:spPr>
          <a:xfrm rot="20314949">
            <a:off x="2997205" y="1403139"/>
            <a:ext cx="440267" cy="474134"/>
          </a:xfrm>
          <a:prstGeom prst="smileyFace">
            <a:avLst/>
          </a:prstGeom>
          <a:solidFill>
            <a:srgbClr val="FFFF6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Proceso 16"/>
          <p:cNvSpPr/>
          <p:nvPr/>
        </p:nvSpPr>
        <p:spPr>
          <a:xfrm>
            <a:off x="1606904" y="4120386"/>
            <a:ext cx="2573867" cy="1862666"/>
          </a:xfrm>
          <a:prstGeom prst="flowChartProcess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/>
        </p:nvSpPr>
        <p:spPr>
          <a:xfrm>
            <a:off x="1606904" y="4763398"/>
            <a:ext cx="2573867" cy="54186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/>
          <p:cNvSpPr/>
          <p:nvPr/>
        </p:nvSpPr>
        <p:spPr>
          <a:xfrm rot="5400000">
            <a:off x="2052438" y="4802754"/>
            <a:ext cx="1862665" cy="54186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/>
          <p:cNvSpPr txBox="1"/>
          <p:nvPr/>
        </p:nvSpPr>
        <p:spPr>
          <a:xfrm>
            <a:off x="1666712" y="4798366"/>
            <a:ext cx="2552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BUENA ATENCIÓN</a:t>
            </a:r>
            <a:endParaRPr lang="es-ES" sz="2400" b="1" dirty="0"/>
          </a:p>
        </p:txBody>
      </p:sp>
      <p:sp>
        <p:nvSpPr>
          <p:cNvPr id="21" name="Acorde 20"/>
          <p:cNvSpPr/>
          <p:nvPr/>
        </p:nvSpPr>
        <p:spPr>
          <a:xfrm rot="7427646">
            <a:off x="5482036" y="3677839"/>
            <a:ext cx="1451556" cy="702469"/>
          </a:xfrm>
          <a:prstGeom prst="chord">
            <a:avLst>
              <a:gd name="adj1" fmla="val 2700000"/>
              <a:gd name="adj2" fmla="val 150105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2" name="Acorde 21"/>
          <p:cNvSpPr/>
          <p:nvPr/>
        </p:nvSpPr>
        <p:spPr>
          <a:xfrm rot="7427646">
            <a:off x="5000507" y="3371960"/>
            <a:ext cx="870807" cy="993443"/>
          </a:xfrm>
          <a:prstGeom prst="chord">
            <a:avLst>
              <a:gd name="adj1" fmla="val 1137339"/>
              <a:gd name="adj2" fmla="val 1607112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Proceso 22"/>
          <p:cNvSpPr/>
          <p:nvPr/>
        </p:nvSpPr>
        <p:spPr>
          <a:xfrm>
            <a:off x="4649949" y="4120386"/>
            <a:ext cx="2573867" cy="1862666"/>
          </a:xfrm>
          <a:prstGeom prst="flowChartProcess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vvcv</a:t>
            </a:r>
            <a:endParaRPr lang="es-ES" dirty="0"/>
          </a:p>
        </p:txBody>
      </p:sp>
      <p:sp>
        <p:nvSpPr>
          <p:cNvPr id="25" name="Rectángulo 24"/>
          <p:cNvSpPr/>
          <p:nvPr/>
        </p:nvSpPr>
        <p:spPr>
          <a:xfrm rot="5400000">
            <a:off x="5005549" y="4758267"/>
            <a:ext cx="1862665" cy="54186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Proceso 28"/>
          <p:cNvSpPr/>
          <p:nvPr/>
        </p:nvSpPr>
        <p:spPr>
          <a:xfrm>
            <a:off x="7736247" y="4140201"/>
            <a:ext cx="2573867" cy="1862666"/>
          </a:xfrm>
          <a:prstGeom prst="flowChartProcess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Rectángulo 29"/>
          <p:cNvSpPr/>
          <p:nvPr/>
        </p:nvSpPr>
        <p:spPr>
          <a:xfrm rot="5400000">
            <a:off x="8091847" y="4800600"/>
            <a:ext cx="1862665" cy="54186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Rectángulo 30"/>
          <p:cNvSpPr/>
          <p:nvPr/>
        </p:nvSpPr>
        <p:spPr>
          <a:xfrm>
            <a:off x="4649949" y="4758266"/>
            <a:ext cx="2573867" cy="54186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FAMILIARIDAD</a:t>
            </a:r>
            <a:endParaRPr lang="es-ES" sz="2400" b="1" dirty="0"/>
          </a:p>
        </p:txBody>
      </p:sp>
      <p:sp>
        <p:nvSpPr>
          <p:cNvPr id="32" name="Acorde 31"/>
          <p:cNvSpPr/>
          <p:nvPr/>
        </p:nvSpPr>
        <p:spPr>
          <a:xfrm rot="7427646">
            <a:off x="8030869" y="3404223"/>
            <a:ext cx="870807" cy="993443"/>
          </a:xfrm>
          <a:prstGeom prst="chord">
            <a:avLst>
              <a:gd name="adj1" fmla="val 1137339"/>
              <a:gd name="adj2" fmla="val 1607112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Acorde 33"/>
          <p:cNvSpPr/>
          <p:nvPr/>
        </p:nvSpPr>
        <p:spPr>
          <a:xfrm rot="7427646">
            <a:off x="8593606" y="3729175"/>
            <a:ext cx="1451556" cy="702469"/>
          </a:xfrm>
          <a:prstGeom prst="chord">
            <a:avLst>
              <a:gd name="adj1" fmla="val 2700000"/>
              <a:gd name="adj2" fmla="val 150105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6" name="Rectángulo 25"/>
          <p:cNvSpPr/>
          <p:nvPr/>
        </p:nvSpPr>
        <p:spPr>
          <a:xfrm>
            <a:off x="7736247" y="4780785"/>
            <a:ext cx="2573867" cy="54186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BUEN TRATO</a:t>
            </a:r>
            <a:endParaRPr lang="es-ES" sz="2400" b="1" dirty="0"/>
          </a:p>
        </p:txBody>
      </p:sp>
      <p:sp>
        <p:nvSpPr>
          <p:cNvPr id="28" name="Acorde 27"/>
          <p:cNvSpPr/>
          <p:nvPr/>
        </p:nvSpPr>
        <p:spPr>
          <a:xfrm rot="7427646">
            <a:off x="2038690" y="3404222"/>
            <a:ext cx="870807" cy="993443"/>
          </a:xfrm>
          <a:prstGeom prst="chord">
            <a:avLst>
              <a:gd name="adj1" fmla="val 1137339"/>
              <a:gd name="adj2" fmla="val 1607112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Acorde 32"/>
          <p:cNvSpPr/>
          <p:nvPr/>
        </p:nvSpPr>
        <p:spPr>
          <a:xfrm rot="7427646">
            <a:off x="2548746" y="3710103"/>
            <a:ext cx="1451556" cy="702469"/>
          </a:xfrm>
          <a:prstGeom prst="chord">
            <a:avLst>
              <a:gd name="adj1" fmla="val 2700000"/>
              <a:gd name="adj2" fmla="val 150105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7736247" y="6220389"/>
            <a:ext cx="4212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/>
              <a:t>Muchas gracias por vuestra participación</a:t>
            </a:r>
            <a:endParaRPr lang="es-ES" i="1" dirty="0"/>
          </a:p>
        </p:txBody>
      </p:sp>
      <p:sp>
        <p:nvSpPr>
          <p:cNvPr id="36" name="Rectángulo 35"/>
          <p:cNvSpPr/>
          <p:nvPr/>
        </p:nvSpPr>
        <p:spPr>
          <a:xfrm rot="19751001">
            <a:off x="28546" y="713454"/>
            <a:ext cx="2674130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RESUMEN </a:t>
            </a:r>
          </a:p>
          <a:p>
            <a:pPr algn="ctr"/>
            <a:r>
              <a:rPr lang="es-ES" sz="28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ENCUESTA</a:t>
            </a:r>
          </a:p>
          <a:p>
            <a:pPr algn="ctr"/>
            <a:r>
              <a:rPr lang="es-ES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DICIEMBRE 2017</a:t>
            </a:r>
            <a:endParaRPr lang="es-ES" sz="2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38" name="Imagen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769" y="179332"/>
            <a:ext cx="1227356" cy="180387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058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20571">
        <p14:reveal/>
      </p:transition>
    </mc:Choice>
    <mc:Fallback xmlns="">
      <p:transition spd="slow" advClick="0" advTm="2057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0" grpId="0" animBg="1"/>
      <p:bldP spid="2" grpId="0" animBg="1"/>
      <p:bldP spid="7" grpId="0" animBg="1"/>
      <p:bldP spid="17" grpId="0" animBg="1"/>
      <p:bldP spid="18" grpId="0" animBg="1"/>
      <p:bldP spid="19" grpId="0" animBg="1"/>
      <p:bldP spid="20" grpId="0"/>
      <p:bldP spid="21" grpId="0" animBg="1"/>
      <p:bldP spid="22" grpId="0" animBg="1"/>
      <p:bldP spid="23" grpId="0" animBg="1"/>
      <p:bldP spid="25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26" grpId="0" animBg="1"/>
      <p:bldP spid="28" grpId="0" animBg="1"/>
      <p:bldP spid="33" grpId="0" animBg="1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2.4|2.2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1817</TotalTime>
  <Words>428</Words>
  <Application>Microsoft Office PowerPoint</Application>
  <PresentationFormat>Panorámica</PresentationFormat>
  <Paragraphs>39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Sara</dc:creator>
  <cp:lastModifiedBy>José Ignacio Val de Santos</cp:lastModifiedBy>
  <cp:revision>31</cp:revision>
  <dcterms:created xsi:type="dcterms:W3CDTF">2017-12-18T13:58:26Z</dcterms:created>
  <dcterms:modified xsi:type="dcterms:W3CDTF">2018-01-05T12:10:45Z</dcterms:modified>
</cp:coreProperties>
</file>